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65" r:id="rId6"/>
    <p:sldId id="266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ppali pravallika" initials="ep" lastIdx="2" clrIdx="0">
    <p:extLst>
      <p:ext uri="{19B8F6BF-5375-455C-9EA6-DF929625EA0E}">
        <p15:presenceInfo xmlns:p15="http://schemas.microsoft.com/office/powerpoint/2012/main" userId="d1df79820e35d6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66829"/>
            <a:ext cx="10993549" cy="744429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FAKE News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876927"/>
            <a:ext cx="10993546" cy="1086752"/>
          </a:xfrm>
        </p:spPr>
        <p:txBody>
          <a:bodyPr>
            <a:noAutofit/>
          </a:bodyPr>
          <a:lstStyle/>
          <a:p>
            <a:pPr algn="r"/>
            <a:r>
              <a:rPr lang="en-US" b="1" dirty="0"/>
              <a:t>Team members:</a:t>
            </a:r>
          </a:p>
          <a:p>
            <a:pPr algn="r"/>
            <a:r>
              <a:rPr lang="en-US" b="1" dirty="0"/>
              <a:t>2010030046-e.pravallika</a:t>
            </a:r>
          </a:p>
          <a:p>
            <a:pPr algn="r"/>
            <a:r>
              <a:rPr lang="en-US" b="1" dirty="0"/>
              <a:t>2010030168-Tahseen begum</a:t>
            </a:r>
          </a:p>
          <a:p>
            <a:pPr algn="r"/>
            <a:r>
              <a:rPr lang="en-US" b="1" dirty="0"/>
              <a:t>2010030344-sowgna </a:t>
            </a:r>
            <a:r>
              <a:rPr lang="en-US" b="1" dirty="0" err="1"/>
              <a:t>reddy</a:t>
            </a:r>
            <a:endParaRPr lang="en-US" b="1" dirty="0"/>
          </a:p>
          <a:p>
            <a:pPr algn="r"/>
            <a:r>
              <a:rPr lang="en-US" b="1" dirty="0"/>
              <a:t>2010030445-P.keerthana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755253"/>
            <a:ext cx="11260667" cy="26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7BE1-FC43-4300-BED2-477C92BCC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36" y="2834640"/>
            <a:ext cx="11029616" cy="1188720"/>
          </a:xfrm>
        </p:spPr>
        <p:txBody>
          <a:bodyPr>
            <a:normAutofit/>
          </a:bodyPr>
          <a:lstStyle/>
          <a:p>
            <a:pPr algn="ctr"/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482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755F-F2EB-415B-A19A-E9AE349C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9C79-D472-4C80-94D7-19A08915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1965"/>
            <a:ext cx="11029615" cy="3373515"/>
          </a:xfrm>
        </p:spPr>
        <p:txBody>
          <a:bodyPr>
            <a:normAutofit/>
          </a:bodyPr>
          <a:lstStyle/>
          <a:p>
            <a:r>
              <a:rPr lang="en-US" sz="1800" dirty="0"/>
              <a:t>Survey Details</a:t>
            </a:r>
          </a:p>
          <a:p>
            <a:r>
              <a:rPr lang="en-US" sz="1800" dirty="0"/>
              <a:t> Flow diagram</a:t>
            </a:r>
          </a:p>
          <a:p>
            <a:r>
              <a:rPr lang="en-US" sz="1800" dirty="0"/>
              <a:t> Selected model and techniques</a:t>
            </a:r>
          </a:p>
          <a:p>
            <a:r>
              <a:rPr lang="en-US" sz="1800" dirty="0"/>
              <a:t> Pre-processing code </a:t>
            </a:r>
          </a:p>
          <a:p>
            <a:r>
              <a:rPr lang="en-US" sz="1800" dirty="0"/>
              <a:t> Pre-processing Result</a:t>
            </a:r>
          </a:p>
          <a:p>
            <a:r>
              <a:rPr lang="en-US" sz="1800" dirty="0"/>
              <a:t> Model Evaluation Components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41384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5581-08B9-4D70-94D7-801AC5A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82559"/>
            <a:ext cx="11029616" cy="1188720"/>
          </a:xfrm>
        </p:spPr>
        <p:txBody>
          <a:bodyPr/>
          <a:lstStyle/>
          <a:p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FA4235-507B-4012-8626-EEACE0CA6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274878"/>
              </p:ext>
            </p:extLst>
          </p:nvPr>
        </p:nvGraphicFramePr>
        <p:xfrm>
          <a:off x="205666" y="1739955"/>
          <a:ext cx="11780668" cy="490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40">
                  <a:extLst>
                    <a:ext uri="{9D8B030D-6E8A-4147-A177-3AD203B41FA5}">
                      <a16:colId xmlns:a16="http://schemas.microsoft.com/office/drawing/2014/main" val="879914607"/>
                    </a:ext>
                  </a:extLst>
                </a:gridCol>
                <a:gridCol w="1025853">
                  <a:extLst>
                    <a:ext uri="{9D8B030D-6E8A-4147-A177-3AD203B41FA5}">
                      <a16:colId xmlns:a16="http://schemas.microsoft.com/office/drawing/2014/main" val="148425423"/>
                    </a:ext>
                  </a:extLst>
                </a:gridCol>
                <a:gridCol w="1071754">
                  <a:extLst>
                    <a:ext uri="{9D8B030D-6E8A-4147-A177-3AD203B41FA5}">
                      <a16:colId xmlns:a16="http://schemas.microsoft.com/office/drawing/2014/main" val="2531241159"/>
                    </a:ext>
                  </a:extLst>
                </a:gridCol>
                <a:gridCol w="1118565">
                  <a:extLst>
                    <a:ext uri="{9D8B030D-6E8A-4147-A177-3AD203B41FA5}">
                      <a16:colId xmlns:a16="http://schemas.microsoft.com/office/drawing/2014/main" val="519536950"/>
                    </a:ext>
                  </a:extLst>
                </a:gridCol>
                <a:gridCol w="2814242">
                  <a:extLst>
                    <a:ext uri="{9D8B030D-6E8A-4147-A177-3AD203B41FA5}">
                      <a16:colId xmlns:a16="http://schemas.microsoft.com/office/drawing/2014/main" val="2379466931"/>
                    </a:ext>
                  </a:extLst>
                </a:gridCol>
                <a:gridCol w="3701988">
                  <a:extLst>
                    <a:ext uri="{9D8B030D-6E8A-4147-A177-3AD203B41FA5}">
                      <a16:colId xmlns:a16="http://schemas.microsoft.com/office/drawing/2014/main" val="2287123058"/>
                    </a:ext>
                  </a:extLst>
                </a:gridCol>
                <a:gridCol w="1580226">
                  <a:extLst>
                    <a:ext uri="{9D8B030D-6E8A-4147-A177-3AD203B41FA5}">
                      <a16:colId xmlns:a16="http://schemas.microsoft.com/office/drawing/2014/main" val="2680754721"/>
                    </a:ext>
                  </a:extLst>
                </a:gridCol>
              </a:tblGrid>
              <a:tr h="73562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s/no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Title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Author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Publishing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Characteristics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266168"/>
                  </a:ext>
                </a:extLst>
              </a:tr>
              <a:tr h="4168537">
                <a:tc>
                  <a:txBody>
                    <a:bodyPr/>
                    <a:lstStyle/>
                    <a:p>
                      <a:r>
                        <a:rPr lang="en-IN" sz="1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Deep Learning and Natural Language Processing for fake news detection: A</a:t>
                      </a:r>
                    </a:p>
                    <a:p>
                      <a:r>
                        <a:rPr lang="en-US" sz="1400" dirty="0"/>
                        <a:t>Survey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Aditya </a:t>
                      </a:r>
                      <a:r>
                        <a:rPr lang="en-IN" sz="1400" dirty="0" err="1"/>
                        <a:t>Chokshi,Rejo</a:t>
                      </a:r>
                      <a:r>
                        <a:rPr lang="en-IN" sz="1400" dirty="0"/>
                        <a:t> Mathew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Fraudulent or false news may have a tendency to create destructive surrounding or mislead an individual or organization to do</a:t>
                      </a:r>
                    </a:p>
                    <a:p>
                      <a:r>
                        <a:rPr lang="en-US" sz="1400" dirty="0"/>
                        <a:t>some unwanted threatening activity and harm the environment. So it is necessary to prevent its distribution. This paper describes</a:t>
                      </a:r>
                    </a:p>
                    <a:p>
                      <a:r>
                        <a:rPr lang="en-US" sz="1400" dirty="0"/>
                        <a:t>several architectures and methodologies that can be employed in this field of fake news classification technique. Since artificial</a:t>
                      </a:r>
                    </a:p>
                    <a:p>
                      <a:r>
                        <a:rPr lang="en-US" sz="1400" dirty="0"/>
                        <a:t>neural networks does not deal with long term dependencies it is necessary to involve the presence of LSTMs in the hidden layer.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Using long short term memory (LSTM) in the convolution neural network (CNN) can lead to the model yielding high accuracy</a:t>
                      </a:r>
                    </a:p>
                    <a:p>
                      <a:r>
                        <a:rPr lang="en-US" sz="1400" dirty="0"/>
                        <a:t>along with using the drop out layers in hidden layer or the fully connected layer in the CNN also results in good predictions for</a:t>
                      </a:r>
                    </a:p>
                    <a:p>
                      <a:r>
                        <a:rPr lang="en-US" sz="1400" dirty="0"/>
                        <a:t>the news content. Also using CNN for image classification of the news spreading on social media with LSTM can deliver good</a:t>
                      </a:r>
                    </a:p>
                    <a:p>
                      <a:r>
                        <a:rPr lang="en-US" sz="1400" dirty="0"/>
                        <a:t>results. Also using bidirectional recurrent neural network with LSTMs as a memory element for handling the dependencies of</a:t>
                      </a:r>
                    </a:p>
                    <a:p>
                      <a:r>
                        <a:rPr lang="en-US" sz="1400" dirty="0"/>
                        <a:t>large input and can be used as a model for prediction of the fabricated news and further soft max can be used as a activation</a:t>
                      </a:r>
                    </a:p>
                    <a:p>
                      <a:r>
                        <a:rPr lang="en-US" sz="1400" dirty="0"/>
                        <a:t>function can be used for predicting the probabilities of how much the news is fake or real.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Latest victim to this field was during the Citizen Amendment act (CAA) in 2020 where a survey by a team of news reporters showed that almost 95% of the protestors didn’t knew about that act and were indulged to think that their citizenships would be snatched and were a victim to a fake news.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02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2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335876"/>
            <a:ext cx="11029616" cy="1122340"/>
          </a:xfrm>
        </p:spPr>
        <p:txBody>
          <a:bodyPr/>
          <a:lstStyle/>
          <a:p>
            <a:r>
              <a:rPr lang="en-US" dirty="0"/>
              <a:t>Literature survey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492423-5A09-40EB-A89F-CB6CED628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552344"/>
              </p:ext>
            </p:extLst>
          </p:nvPr>
        </p:nvGraphicFramePr>
        <p:xfrm>
          <a:off x="221942" y="1794764"/>
          <a:ext cx="11727401" cy="472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45">
                  <a:extLst>
                    <a:ext uri="{9D8B030D-6E8A-4147-A177-3AD203B41FA5}">
                      <a16:colId xmlns:a16="http://schemas.microsoft.com/office/drawing/2014/main" val="1080131163"/>
                    </a:ext>
                  </a:extLst>
                </a:gridCol>
                <a:gridCol w="1120505">
                  <a:extLst>
                    <a:ext uri="{9D8B030D-6E8A-4147-A177-3AD203B41FA5}">
                      <a16:colId xmlns:a16="http://schemas.microsoft.com/office/drawing/2014/main" val="2094684499"/>
                    </a:ext>
                  </a:extLst>
                </a:gridCol>
                <a:gridCol w="1469612">
                  <a:extLst>
                    <a:ext uri="{9D8B030D-6E8A-4147-A177-3AD203B41FA5}">
                      <a16:colId xmlns:a16="http://schemas.microsoft.com/office/drawing/2014/main" val="2718310036"/>
                    </a:ext>
                  </a:extLst>
                </a:gridCol>
                <a:gridCol w="1820685">
                  <a:extLst>
                    <a:ext uri="{9D8B030D-6E8A-4147-A177-3AD203B41FA5}">
                      <a16:colId xmlns:a16="http://schemas.microsoft.com/office/drawing/2014/main" val="3521098566"/>
                    </a:ext>
                  </a:extLst>
                </a:gridCol>
                <a:gridCol w="3313258">
                  <a:extLst>
                    <a:ext uri="{9D8B030D-6E8A-4147-A177-3AD203B41FA5}">
                      <a16:colId xmlns:a16="http://schemas.microsoft.com/office/drawing/2014/main" val="3862500449"/>
                    </a:ext>
                  </a:extLst>
                </a:gridCol>
                <a:gridCol w="1690648">
                  <a:extLst>
                    <a:ext uri="{9D8B030D-6E8A-4147-A177-3AD203B41FA5}">
                      <a16:colId xmlns:a16="http://schemas.microsoft.com/office/drawing/2014/main" val="4132773585"/>
                    </a:ext>
                  </a:extLst>
                </a:gridCol>
                <a:gridCol w="1690648">
                  <a:extLst>
                    <a:ext uri="{9D8B030D-6E8A-4147-A177-3AD203B41FA5}">
                      <a16:colId xmlns:a16="http://schemas.microsoft.com/office/drawing/2014/main" val="3495497625"/>
                    </a:ext>
                  </a:extLst>
                </a:gridCol>
              </a:tblGrid>
              <a:tr h="661831">
                <a:tc>
                  <a:txBody>
                    <a:bodyPr/>
                    <a:lstStyle/>
                    <a:p>
                      <a:r>
                        <a:rPr lang="en-IN" sz="1400" b="0" dirty="0"/>
                        <a:t>s/no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056094"/>
                  </a:ext>
                </a:extLst>
              </a:tr>
              <a:tr h="4065529">
                <a:tc>
                  <a:txBody>
                    <a:bodyPr/>
                    <a:lstStyle/>
                    <a:p>
                      <a:r>
                        <a:rPr lang="en-IN" sz="1400" b="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Fake news detection based on statement conflict</a:t>
                      </a:r>
                      <a:endParaRPr lang="en-IN" sz="1400" b="0" dirty="0"/>
                    </a:p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err="1"/>
                        <a:t>Danchen</a:t>
                      </a:r>
                      <a:r>
                        <a:rPr lang="en-IN" sz="1400" b="0" dirty="0"/>
                        <a:t> Zhang, Jiawei Xu, Vladimir </a:t>
                      </a:r>
                      <a:r>
                        <a:rPr lang="en-IN" sz="1400" b="0" dirty="0" err="1"/>
                        <a:t>Zadorozhny</a:t>
                      </a:r>
                      <a:r>
                        <a:rPr lang="en-IN" sz="1400" b="0" dirty="0"/>
                        <a:t> &amp; John Grant </a:t>
                      </a:r>
                    </a:p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/>
                        <a:t>Journal of Intelligent Information Systems (2022</a:t>
                      </a:r>
                    </a:p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We propose two models: the first one uses only the agree and disagree classifications; the second uses a subjective opinions based model that can also handle the uncertain cases. Our experiments on a real-world dataset (the Fake News Challenge 1 dataset) and a simulated dataset validate that both proposed models achieve state-of-the-art performance.</a:t>
                      </a:r>
                      <a:endParaRPr lang="en-IN" sz="1400" b="0" dirty="0"/>
                    </a:p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Using this information, we focus on selecting the news articles that are most likely to be fake.</a:t>
                      </a:r>
                      <a:endParaRPr lang="en-IN" sz="1400" b="0" dirty="0"/>
                    </a:p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The immediate procedural success did not differ between SMVR and PMVR (92% vs. 93%, P = 0.53).                               Each patient is unique, and subtle clinical differences may have a high impact on outcome.</a:t>
                      </a:r>
                      <a:endParaRPr lang="en-IN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4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7130-BBA0-44E5-B5F9-8C4C241A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0910"/>
            <a:ext cx="11029616" cy="1188720"/>
          </a:xfrm>
        </p:spPr>
        <p:txBody>
          <a:bodyPr/>
          <a:lstStyle/>
          <a:p>
            <a:r>
              <a:rPr lang="en-IN" dirty="0"/>
              <a:t>Flow </a:t>
            </a:r>
            <a:r>
              <a:rPr lang="en-IN" dirty="0" err="1"/>
              <a:t>daigram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Content Placeholder 11" descr="Desktop Earth World Globe">
                <a:extLst>
                  <a:ext uri="{FF2B5EF4-FFF2-40B4-BE49-F238E27FC236}">
                    <a16:creationId xmlns:a16="http://schemas.microsoft.com/office/drawing/2014/main" id="{60C3EB57-0285-4E36-A49F-1F78A2416FA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7041046"/>
                  </p:ext>
                </p:extLst>
              </p:nvPr>
            </p:nvGraphicFramePr>
            <p:xfrm>
              <a:off x="176464" y="2143444"/>
              <a:ext cx="1588168" cy="11997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88168" cy="1199732"/>
                    </a:xfrm>
                    <a:prstGeom prst="rect">
                      <a:avLst/>
                    </a:prstGeom>
                  </am3d:spPr>
                  <am3d:camera>
                    <am3d:pos x="0" y="0" z="686872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3103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7931" ay="-196906" az="-90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74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Content Placeholder 11" descr="Desktop Earth World Globe">
                <a:extLst>
                  <a:ext uri="{FF2B5EF4-FFF2-40B4-BE49-F238E27FC236}">
                    <a16:creationId xmlns:a16="http://schemas.microsoft.com/office/drawing/2014/main" id="{60C3EB57-0285-4E36-A49F-1F78A2416F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64" y="2143444"/>
                <a:ext cx="1588168" cy="1199732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462EBE01-44C9-439E-8F9B-345BA74D423E}"/>
              </a:ext>
            </a:extLst>
          </p:cNvPr>
          <p:cNvSpPr txBox="1">
            <a:spLocks/>
          </p:cNvSpPr>
          <p:nvPr/>
        </p:nvSpPr>
        <p:spPr>
          <a:xfrm>
            <a:off x="452856" y="1964339"/>
            <a:ext cx="10993546" cy="1106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0F4B89-8A54-4581-A215-6BE26ED03B95}"/>
              </a:ext>
            </a:extLst>
          </p:cNvPr>
          <p:cNvCxnSpPr/>
          <p:nvPr/>
        </p:nvCxnSpPr>
        <p:spPr>
          <a:xfrm>
            <a:off x="3930316" y="-14598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01D590-7FF5-46E9-810D-E643FAC7E61F}"/>
              </a:ext>
            </a:extLst>
          </p:cNvPr>
          <p:cNvSpPr/>
          <p:nvPr/>
        </p:nvSpPr>
        <p:spPr>
          <a:xfrm>
            <a:off x="2815936" y="2352103"/>
            <a:ext cx="1588167" cy="6176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Dataset collection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F9094A-ABE9-42BE-8DE3-43EF0D5F0726}"/>
              </a:ext>
            </a:extLst>
          </p:cNvPr>
          <p:cNvSpPr/>
          <p:nvPr/>
        </p:nvSpPr>
        <p:spPr>
          <a:xfrm>
            <a:off x="5543002" y="2364050"/>
            <a:ext cx="1588167" cy="6176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cleaning exploration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CF1074-3A93-4BEA-B1A6-9381E2FD5FDF}"/>
              </a:ext>
            </a:extLst>
          </p:cNvPr>
          <p:cNvSpPr/>
          <p:nvPr/>
        </p:nvSpPr>
        <p:spPr>
          <a:xfrm>
            <a:off x="8923959" y="3343176"/>
            <a:ext cx="1799208" cy="6352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Extract logistics features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9EA8C5-603C-4715-9ECC-69DB62F7C5F9}"/>
              </a:ext>
            </a:extLst>
          </p:cNvPr>
          <p:cNvSpPr/>
          <p:nvPr/>
        </p:nvSpPr>
        <p:spPr>
          <a:xfrm>
            <a:off x="5037332" y="3364536"/>
            <a:ext cx="1824595" cy="6176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Feature Selection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1DB7FA-C0E8-48F5-AEC6-150AEC482BCF}"/>
              </a:ext>
            </a:extLst>
          </p:cNvPr>
          <p:cNvSpPr/>
          <p:nvPr/>
        </p:nvSpPr>
        <p:spPr>
          <a:xfrm>
            <a:off x="1689973" y="3381406"/>
            <a:ext cx="2266875" cy="6138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Model training /ensemble methods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29918F-61CD-4E01-A577-7E2D7AC6D925}"/>
              </a:ext>
            </a:extLst>
          </p:cNvPr>
          <p:cNvSpPr/>
          <p:nvPr/>
        </p:nvSpPr>
        <p:spPr>
          <a:xfrm>
            <a:off x="452855" y="4587815"/>
            <a:ext cx="1824595" cy="610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Hyperparameters/model tuning 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CF664C-4451-4F37-9087-DDBF986E5047}"/>
              </a:ext>
            </a:extLst>
          </p:cNvPr>
          <p:cNvSpPr/>
          <p:nvPr/>
        </p:nvSpPr>
        <p:spPr>
          <a:xfrm>
            <a:off x="6141733" y="4437518"/>
            <a:ext cx="1824595" cy="6176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Test data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7E6BEEA-4520-4498-B18F-7E0BE31ABD7B}"/>
              </a:ext>
            </a:extLst>
          </p:cNvPr>
          <p:cNvSpPr/>
          <p:nvPr/>
        </p:nvSpPr>
        <p:spPr>
          <a:xfrm>
            <a:off x="3927809" y="4437518"/>
            <a:ext cx="1824595" cy="6176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Training data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7C7436A-87E1-49F2-82DE-7C7C434C2240}"/>
              </a:ext>
            </a:extLst>
          </p:cNvPr>
          <p:cNvSpPr/>
          <p:nvPr/>
        </p:nvSpPr>
        <p:spPr>
          <a:xfrm>
            <a:off x="1911113" y="5431376"/>
            <a:ext cx="1824595" cy="6176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Model </a:t>
            </a:r>
            <a:r>
              <a:rPr lang="en-IN" dirty="0" err="1"/>
              <a:t>evalution</a:t>
            </a:r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C06E6D7-75F3-4EEE-8517-BE3EBCF95872}"/>
              </a:ext>
            </a:extLst>
          </p:cNvPr>
          <p:cNvSpPr/>
          <p:nvPr/>
        </p:nvSpPr>
        <p:spPr>
          <a:xfrm>
            <a:off x="4271516" y="6123705"/>
            <a:ext cx="1824595" cy="6176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Trained model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6B5F9D3-398F-47ED-B3B0-6F11060DBB1B}"/>
              </a:ext>
            </a:extLst>
          </p:cNvPr>
          <p:cNvSpPr/>
          <p:nvPr/>
        </p:nvSpPr>
        <p:spPr>
          <a:xfrm>
            <a:off x="6861927" y="6098730"/>
            <a:ext cx="1824595" cy="6176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Classification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46B5FB-8B7D-4208-8280-FD1DA431E1D5}"/>
              </a:ext>
            </a:extLst>
          </p:cNvPr>
          <p:cNvCxnSpPr>
            <a:cxnSpLocks/>
          </p:cNvCxnSpPr>
          <p:nvPr/>
        </p:nvCxnSpPr>
        <p:spPr>
          <a:xfrm>
            <a:off x="1452262" y="2660913"/>
            <a:ext cx="13471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D72ADEE-E873-4313-B547-A04BC28BC0A8}"/>
              </a:ext>
            </a:extLst>
          </p:cNvPr>
          <p:cNvCxnSpPr>
            <a:stCxn id="19" idx="3"/>
            <a:endCxn id="21" idx="0"/>
          </p:cNvCxnSpPr>
          <p:nvPr/>
        </p:nvCxnSpPr>
        <p:spPr>
          <a:xfrm>
            <a:off x="7131169" y="2672861"/>
            <a:ext cx="2692394" cy="6703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CA44D0-C519-4758-9A89-B51BEE5016EC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4404103" y="2660914"/>
            <a:ext cx="1138899" cy="1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0026245-C61C-404D-B278-EDBC4025FB09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rot="16200000" flipH="1">
            <a:off x="6274150" y="3657636"/>
            <a:ext cx="455361" cy="1104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F0DEA7F-3BF7-409F-B027-F6CD6A0AAFA3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 rot="5400000">
            <a:off x="5167189" y="3655076"/>
            <a:ext cx="455361" cy="11095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9FD232-01AD-4AD1-B81B-C53528A063A5}"/>
              </a:ext>
            </a:extLst>
          </p:cNvPr>
          <p:cNvCxnSpPr>
            <a:stCxn id="21" idx="1"/>
            <a:endCxn id="23" idx="3"/>
          </p:cNvCxnSpPr>
          <p:nvPr/>
        </p:nvCxnSpPr>
        <p:spPr>
          <a:xfrm flipH="1">
            <a:off x="6861927" y="3660793"/>
            <a:ext cx="2062032" cy="1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F78D940-A68F-4B8A-B92F-311EE31D9306}"/>
              </a:ext>
            </a:extLst>
          </p:cNvPr>
          <p:cNvCxnSpPr>
            <a:stCxn id="31" idx="1"/>
            <a:endCxn id="24" idx="2"/>
          </p:cNvCxnSpPr>
          <p:nvPr/>
        </p:nvCxnSpPr>
        <p:spPr>
          <a:xfrm rot="10800000">
            <a:off x="2823411" y="3995281"/>
            <a:ext cx="1104398" cy="751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6C6CB3B-2C12-490F-98C3-A11EEC064DE6}"/>
              </a:ext>
            </a:extLst>
          </p:cNvPr>
          <p:cNvCxnSpPr>
            <a:stCxn id="32" idx="1"/>
            <a:endCxn id="25" idx="2"/>
          </p:cNvCxnSpPr>
          <p:nvPr/>
        </p:nvCxnSpPr>
        <p:spPr>
          <a:xfrm rot="10800000">
            <a:off x="1365153" y="5197943"/>
            <a:ext cx="545960" cy="5422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642BE6E4-46A1-4C61-B282-AB039EAA254D}"/>
              </a:ext>
            </a:extLst>
          </p:cNvPr>
          <p:cNvCxnSpPr>
            <a:stCxn id="24" idx="2"/>
            <a:endCxn id="32" idx="0"/>
          </p:cNvCxnSpPr>
          <p:nvPr/>
        </p:nvCxnSpPr>
        <p:spPr>
          <a:xfrm>
            <a:off x="2823411" y="3995280"/>
            <a:ext cx="0" cy="143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BEE11ABE-F8AF-4CBB-90B5-575E6252DE3E}"/>
              </a:ext>
            </a:extLst>
          </p:cNvPr>
          <p:cNvCxnSpPr>
            <a:stCxn id="24" idx="1"/>
            <a:endCxn id="25" idx="0"/>
          </p:cNvCxnSpPr>
          <p:nvPr/>
        </p:nvCxnSpPr>
        <p:spPr>
          <a:xfrm rot="10800000" flipV="1">
            <a:off x="1365153" y="3688343"/>
            <a:ext cx="324820" cy="899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4EB2AB1F-66FD-4CB3-898E-B611FF0F6E7F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6096111" y="6407541"/>
            <a:ext cx="765816" cy="2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Connector: Elbow 1035">
            <a:extLst>
              <a:ext uri="{FF2B5EF4-FFF2-40B4-BE49-F238E27FC236}">
                <a16:creationId xmlns:a16="http://schemas.microsoft.com/office/drawing/2014/main" id="{A35219D9-6B0B-4D31-922C-B4AE1B047A99}"/>
              </a:ext>
            </a:extLst>
          </p:cNvPr>
          <p:cNvCxnSpPr>
            <a:stCxn id="32" idx="2"/>
            <a:endCxn id="33" idx="1"/>
          </p:cNvCxnSpPr>
          <p:nvPr/>
        </p:nvCxnSpPr>
        <p:spPr>
          <a:xfrm rot="16200000" flipH="1">
            <a:off x="3355704" y="5516704"/>
            <a:ext cx="383518" cy="1448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Connector: Elbow 1037">
            <a:extLst>
              <a:ext uri="{FF2B5EF4-FFF2-40B4-BE49-F238E27FC236}">
                <a16:creationId xmlns:a16="http://schemas.microsoft.com/office/drawing/2014/main" id="{5D315EBC-5352-40F7-BDE5-FFDF388984EB}"/>
              </a:ext>
            </a:extLst>
          </p:cNvPr>
          <p:cNvCxnSpPr>
            <a:stCxn id="21" idx="2"/>
            <a:endCxn id="32" idx="3"/>
          </p:cNvCxnSpPr>
          <p:nvPr/>
        </p:nvCxnSpPr>
        <p:spPr>
          <a:xfrm rot="5400000">
            <a:off x="5898748" y="1815371"/>
            <a:ext cx="1761777" cy="60878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Graphic 1039" descr="User">
            <a:extLst>
              <a:ext uri="{FF2B5EF4-FFF2-40B4-BE49-F238E27FC236}">
                <a16:creationId xmlns:a16="http://schemas.microsoft.com/office/drawing/2014/main" id="{E8BB1839-6324-415E-BDCB-E4B7C68BE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52" y="5826927"/>
            <a:ext cx="914400" cy="914400"/>
          </a:xfrm>
          <a:prstGeom prst="rect">
            <a:avLst/>
          </a:prstGeom>
        </p:spPr>
      </p:pic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9D65AC64-E6CF-44B1-AA92-5631FEE3C890}"/>
              </a:ext>
            </a:extLst>
          </p:cNvPr>
          <p:cNvCxnSpPr>
            <a:cxnSpLocks/>
          </p:cNvCxnSpPr>
          <p:nvPr/>
        </p:nvCxnSpPr>
        <p:spPr>
          <a:xfrm>
            <a:off x="1365152" y="6420028"/>
            <a:ext cx="1458258" cy="12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41CC-8009-479D-916E-C888293F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Selected model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F462-651E-4A8A-881D-5A6B22118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974908"/>
            <a:ext cx="11029616" cy="1864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LSTM</a:t>
            </a:r>
            <a:r>
              <a:rPr lang="en-US" sz="2000" dirty="0"/>
              <a:t>: Long Short Term Memory is a kind of recurrent neural network. In RNN output from the last step is fed as input in the current step. It tackled the problem of long-term dependencies of iron in which the RNN can not predict the word stored in the long-term memory but can give more accurate predictions from the recent information. </a:t>
            </a:r>
            <a:r>
              <a:rPr lang="en-US" sz="2000" dirty="0" err="1"/>
              <a:t>LSTMican</a:t>
            </a:r>
            <a:r>
              <a:rPr lang="en-US" sz="2000" dirty="0"/>
              <a:t> by default retains the information for a long period of time. It is used for processing, predicting, and classifying on the basis of time-series data.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Word Embedding</a:t>
            </a:r>
            <a:r>
              <a:rPr lang="en-US" sz="2000" dirty="0"/>
              <a:t>: Word embedding is a set of language modeling and feature extraction techniques in Natural Language Processing (NLP). In word embedding, words from vocabulary are converted into vectors of real numbers. Word embedding is a type of word representation that allows words with similar meanings to have a similar representation. </a:t>
            </a:r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9068-4D43-4023-B29B-3CBED547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BFBA0-71F7-4B05-A4E3-7DB829CEA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0" b="4660"/>
          <a:stretch/>
        </p:blipFill>
        <p:spPr>
          <a:xfrm>
            <a:off x="581192" y="1953087"/>
            <a:ext cx="11029615" cy="4572000"/>
          </a:xfrm>
        </p:spPr>
      </p:pic>
    </p:spTree>
    <p:extLst>
      <p:ext uri="{BB962C8B-B14F-4D97-AF65-F5344CB8AC3E}">
        <p14:creationId xmlns:p14="http://schemas.microsoft.com/office/powerpoint/2010/main" val="104299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6417D-7B0B-47EB-BFCF-53C3DD0B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C97B1-2850-44FA-9AD6-DCF86F5A2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0" b="8814"/>
          <a:stretch/>
        </p:blipFill>
        <p:spPr>
          <a:xfrm>
            <a:off x="581192" y="2015231"/>
            <a:ext cx="11029615" cy="4394447"/>
          </a:xfrm>
        </p:spPr>
      </p:pic>
    </p:spTree>
    <p:extLst>
      <p:ext uri="{BB962C8B-B14F-4D97-AF65-F5344CB8AC3E}">
        <p14:creationId xmlns:p14="http://schemas.microsoft.com/office/powerpoint/2010/main" val="143543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DB0A-7C69-427A-92AC-46DF9E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evaluation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6A24C-DDC5-41FD-A293-4B46171F3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19417"/>
            <a:ext cx="11029615" cy="3755933"/>
          </a:xfrm>
        </p:spPr>
        <p:txBody>
          <a:bodyPr/>
          <a:lstStyle/>
          <a:p>
            <a:pPr marL="0" indent="0">
              <a:buNone/>
            </a:pPr>
            <a:r>
              <a:rPr lang="en-US" sz="2400" i="0" dirty="0">
                <a:solidFill>
                  <a:schemeClr val="bg2">
                    <a:lumMod val="25000"/>
                  </a:schemeClr>
                </a:solidFill>
                <a:effectLst/>
              </a:rPr>
              <a:t>Long Short-Term Memory (LSTM) networks are a type of recurrent neural network capable of learning order dependence in sequence prediction problems.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LSTMs are a complex area of deep learning. </a:t>
            </a:r>
            <a:r>
              <a:rPr lang="en-US" sz="2400" dirty="0"/>
              <a:t>LSTM with 100 neurons for each layer, followed by a Dense layer with sigmoid activation function as we need one final output. 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An LSTM network enables you to input sequence data into a network and make predictions based on the individual time steps of the sequence data.</a:t>
            </a:r>
            <a:endParaRPr lang="en-IN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72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{8800CFC6-65D1-4765-AC98-AA640E225BC3}tf33552983_win32</Template>
  <TotalTime>214</TotalTime>
  <Words>774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Franklin Gothic Book</vt:lpstr>
      <vt:lpstr>Franklin Gothic Demi</vt:lpstr>
      <vt:lpstr>Wingdings 2</vt:lpstr>
      <vt:lpstr>DividendVTI</vt:lpstr>
      <vt:lpstr>FAKE News detection</vt:lpstr>
      <vt:lpstr>Outline</vt:lpstr>
      <vt:lpstr>Literature survey</vt:lpstr>
      <vt:lpstr>Literature survey</vt:lpstr>
      <vt:lpstr>Flow daigram</vt:lpstr>
      <vt:lpstr>Selected model and techniques</vt:lpstr>
      <vt:lpstr>Pre-processing code</vt:lpstr>
      <vt:lpstr>Pre-processing result</vt:lpstr>
      <vt:lpstr>Model evaluation components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updates</dc:title>
  <dc:creator>eppali pravallika</dc:creator>
  <cp:lastModifiedBy>eppali pravallika</cp:lastModifiedBy>
  <cp:revision>7</cp:revision>
  <dcterms:created xsi:type="dcterms:W3CDTF">2022-03-24T02:53:05Z</dcterms:created>
  <dcterms:modified xsi:type="dcterms:W3CDTF">2022-03-27T10:28:45Z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